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2954338" cy="47418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A14"/>
    <a:srgbClr val="FDB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3E1FA-6FD4-0493-C48F-29ECF0C45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EDFEF5-C1F1-BB12-A129-D4D4C9278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087802-F18A-FD9C-2AE6-103A9189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007-3245-43B7-860A-9D93E5E9EAF4}" type="datetimeFigureOut">
              <a:rPr lang="nl-NL" smtClean="0"/>
              <a:t>13-2-2024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3F4C35-DC6A-CB28-2632-34A14D98B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4CFA10-8C0C-59BD-69A8-F78AEE74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D949-A462-4095-9785-0C0A7F80B1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35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F9822-2924-F4B1-54CB-53D3FDDA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CF8AB5-5A9E-96BB-3727-0366E875A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B77075-DA9A-B610-A0B5-CB7B3F81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007-3245-43B7-860A-9D93E5E9EAF4}" type="datetimeFigureOut">
              <a:rPr lang="nl-NL" smtClean="0"/>
              <a:t>13-2-2024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9BC391-DFDD-FE2A-0ED3-443B999C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83DAC6-A9B3-8369-05B9-16746B93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D949-A462-4095-9785-0C0A7F80B1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255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0662976-4A22-EAA6-DC93-6C1F8AB8B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AF3CD7B-9AD1-998C-E2AF-4B2AF3FBA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7CDA9E-6B85-401F-01EA-9F8ABB3A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007-3245-43B7-860A-9D93E5E9EAF4}" type="datetimeFigureOut">
              <a:rPr lang="nl-NL" smtClean="0"/>
              <a:t>13-2-2024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4C7A26-C42F-4FAA-9AC4-5BA19D4ED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D11198-5982-2FE8-28AC-74B7FDCA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D949-A462-4095-9785-0C0A7F80B1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220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89F2E-6F11-986C-3150-DD83212E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7CD42D-D09B-946D-DA65-39536F324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33226-FB99-C33D-9174-A2D8F5BF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007-3245-43B7-860A-9D93E5E9EAF4}" type="datetimeFigureOut">
              <a:rPr lang="nl-NL" smtClean="0"/>
              <a:t>13-2-2024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01FAB3-F609-5B33-1FA2-E3E843E4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694807-54F1-3DB0-5328-BC008E21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D949-A462-4095-9785-0C0A7F80B1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198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470B1-EDAE-B441-A5C9-1222360A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BB6C98-DDEA-F3B0-0360-81E7B278C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C8DDA8-971B-DA29-8273-1D40D411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007-3245-43B7-860A-9D93E5E9EAF4}" type="datetimeFigureOut">
              <a:rPr lang="nl-NL" smtClean="0"/>
              <a:t>13-2-2024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EBE542-A657-34AD-85E8-E58E12A9E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B05866-4DEF-047B-3F88-EDF16AEA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D949-A462-4095-9785-0C0A7F80B1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476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F35FE-42EC-127F-A356-3C2D7DED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817D00-90F4-89FB-6380-179702728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308C52-1998-58D6-A87F-A32BDA21A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547B6A-3910-B706-69CF-088E63C2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007-3245-43B7-860A-9D93E5E9EAF4}" type="datetimeFigureOut">
              <a:rPr lang="nl-NL" smtClean="0"/>
              <a:t>13-2-2024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0FEC6B-1839-0B1E-F7E0-0F7D709D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022A0A-89D6-6ADF-E62E-3BF8D652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D949-A462-4095-9785-0C0A7F80B1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391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6A6A1-6B88-A84E-AC45-07740B00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4294C0-480A-FDD7-ADBF-FC96D3C4A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B66085-A309-98DB-4211-A94506ACF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5D3C408-741A-2BD5-5359-DD7DD0A7E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8F8FC6E-9D9E-B15E-6ACE-DA33967EA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0269525-A5E4-DEE2-ECEA-59A7F500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007-3245-43B7-860A-9D93E5E9EAF4}" type="datetimeFigureOut">
              <a:rPr lang="nl-NL" smtClean="0"/>
              <a:t>13-2-2024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FC10803-90C4-4AEC-C328-D119E54E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FF2EC1-61F8-BE19-A701-8246AEF8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D949-A462-4095-9785-0C0A7F80B1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195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E0688-D57E-C665-9E1B-841615AE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F25FFE-B3F8-24AB-A755-ACE8EC9A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007-3245-43B7-860A-9D93E5E9EAF4}" type="datetimeFigureOut">
              <a:rPr lang="nl-NL" smtClean="0"/>
              <a:t>13-2-2024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F710897-FABE-D731-CFE6-E796BE94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AC9D13-A40D-8C82-1B04-64E3EC06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D949-A462-4095-9785-0C0A7F80B1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08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52022C8-28D3-618A-4B68-D64DF39E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007-3245-43B7-860A-9D93E5E9EAF4}" type="datetimeFigureOut">
              <a:rPr lang="nl-NL" smtClean="0"/>
              <a:t>13-2-2024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995E960-F115-8D92-AFAB-BB4819B7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A3A276-5B5A-B033-5A23-AA2652C6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D949-A462-4095-9785-0C0A7F80B1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333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F80AF-5EF5-4880-A615-CABCBBE7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404F36-070F-9CBB-88F3-6F4BAF5D6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6EEE59-6BBD-7D0D-0387-3EDAC8B36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54FF58-50E9-5B48-F07B-C63C9F69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007-3245-43B7-860A-9D93E5E9EAF4}" type="datetimeFigureOut">
              <a:rPr lang="nl-NL" smtClean="0"/>
              <a:t>13-2-2024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4BA98D-1435-D837-C16F-B0337BD7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51B146-2D74-7E52-5BCC-8EEB5BFF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D949-A462-4095-9785-0C0A7F80B1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220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04D40-A8D1-B8B5-6AB3-4D26D627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ED3A946-1FC8-8F05-836C-2AEB42E8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C20F14-0C99-8850-BD97-F8216BF9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66C697-DE04-CD4F-03D7-8B5B8D33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007-3245-43B7-860A-9D93E5E9EAF4}" type="datetimeFigureOut">
              <a:rPr lang="nl-NL" smtClean="0"/>
              <a:t>13-2-2024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68A8A4-04BF-EF15-5AAD-865C0AA6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D04778-A952-3C8B-026E-73FC878D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D949-A462-4095-9785-0C0A7F80B1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908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A7921F1-D791-FA71-8C9A-8D4D70E9D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34E6D9-41CE-E965-8E05-FE3C0044A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C3DA8A-B517-78E3-31D8-5A6066ECC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39C007-3245-43B7-860A-9D93E5E9EAF4}" type="datetimeFigureOut">
              <a:rPr lang="nl-NL" smtClean="0"/>
              <a:t>13-2-2024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F407AF-5EFB-F0CB-9F68-377F0E918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027004-2B2D-6363-DEF3-D202CC7AF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3FD949-A462-4095-9785-0C0A7F80B1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894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ep 14">
            <a:extLst>
              <a:ext uri="{FF2B5EF4-FFF2-40B4-BE49-F238E27FC236}">
                <a16:creationId xmlns:a16="http://schemas.microsoft.com/office/drawing/2014/main" id="{D07B770B-3F02-CB15-4DA4-56BBD9153004}"/>
              </a:ext>
            </a:extLst>
          </p:cNvPr>
          <p:cNvGrpSpPr/>
          <p:nvPr/>
        </p:nvGrpSpPr>
        <p:grpSpPr>
          <a:xfrm>
            <a:off x="6971365" y="400036"/>
            <a:ext cx="3553760" cy="2877917"/>
            <a:chOff x="4767342" y="194656"/>
            <a:chExt cx="1951434" cy="1577271"/>
          </a:xfrm>
        </p:grpSpPr>
        <p:pic>
          <p:nvPicPr>
            <p:cNvPr id="16" name="Picture 2" descr="Paashaas met groot bord 336988 Vectorkunst bij Vecteezy">
              <a:extLst>
                <a:ext uri="{FF2B5EF4-FFF2-40B4-BE49-F238E27FC236}">
                  <a16:creationId xmlns:a16="http://schemas.microsoft.com/office/drawing/2014/main" id="{B495E033-7D93-2733-DF45-26A6EA8DA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342" y="194656"/>
              <a:ext cx="1951434" cy="1556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54FBB59-58D4-EF73-CE4D-8E43572E24FA}"/>
                </a:ext>
              </a:extLst>
            </p:cNvPr>
            <p:cNvSpPr/>
            <p:nvPr/>
          </p:nvSpPr>
          <p:spPr>
            <a:xfrm>
              <a:off x="4876800" y="1022555"/>
              <a:ext cx="1769806" cy="685886"/>
            </a:xfrm>
            <a:prstGeom prst="rect">
              <a:avLst/>
            </a:prstGeom>
            <a:solidFill>
              <a:srgbClr val="FDBA14"/>
            </a:solidFill>
            <a:ln>
              <a:solidFill>
                <a:srgbClr val="FDBA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92B98A67-AF03-761A-3C24-4116C9F8B2FE}"/>
                </a:ext>
              </a:extLst>
            </p:cNvPr>
            <p:cNvSpPr txBox="1"/>
            <p:nvPr/>
          </p:nvSpPr>
          <p:spPr>
            <a:xfrm>
              <a:off x="5195773" y="1114075"/>
              <a:ext cx="1321451" cy="657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PAAS</a:t>
              </a:r>
            </a:p>
            <a:p>
              <a:pPr algn="ctr"/>
              <a:r>
                <a:rPr lang="nl-NL" sz="2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VERENIGINGS</a:t>
              </a:r>
            </a:p>
            <a:p>
              <a:pPr algn="ctr"/>
              <a:r>
                <a:rPr lang="nl-NL" sz="2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ACTIE</a:t>
              </a:r>
            </a:p>
          </p:txBody>
        </p:sp>
      </p:grp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1C2D945-A03E-62F8-CA29-061B60BB9D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t="14225" r="30220" b="18260"/>
          <a:stretch/>
        </p:blipFill>
        <p:spPr bwMode="auto">
          <a:xfrm>
            <a:off x="3140333" y="161740"/>
            <a:ext cx="2711619" cy="2050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9CE376E7-B61D-2D67-74D7-D1A39D4C8CEC}"/>
              </a:ext>
            </a:extLst>
          </p:cNvPr>
          <p:cNvSpPr txBox="1"/>
          <p:nvPr/>
        </p:nvSpPr>
        <p:spPr>
          <a:xfrm>
            <a:off x="208519" y="552487"/>
            <a:ext cx="205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Eitjes massief gemengd</a:t>
            </a:r>
          </a:p>
        </p:txBody>
      </p:sp>
      <p:pic>
        <p:nvPicPr>
          <p:cNvPr id="22" name="Afbeelding 21" descr="Afbeelding met voedsel, Snack, doos, container&#10;&#10;Automatisch gegenereerde beschrijving">
            <a:extLst>
              <a:ext uri="{FF2B5EF4-FFF2-40B4-BE49-F238E27FC236}">
                <a16:creationId xmlns:a16="http://schemas.microsoft.com/office/drawing/2014/main" id="{B42BC6E4-D0E7-E3D6-7134-1232ED2CF1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t="21349" r="28591" b="20225"/>
          <a:stretch/>
        </p:blipFill>
        <p:spPr>
          <a:xfrm>
            <a:off x="3345784" y="2413248"/>
            <a:ext cx="2591289" cy="1959960"/>
          </a:xfrm>
          <a:prstGeom prst="rect">
            <a:avLst/>
          </a:prstGeom>
        </p:spPr>
      </p:pic>
      <p:pic>
        <p:nvPicPr>
          <p:cNvPr id="23" name="Afbeelding 22" descr="Afbeelding met voedsel, snoep, banketbakkerij, Snack&#10;&#10;Automatisch gegenereerde beschrijving">
            <a:extLst>
              <a:ext uri="{FF2B5EF4-FFF2-40B4-BE49-F238E27FC236}">
                <a16:creationId xmlns:a16="http://schemas.microsoft.com/office/drawing/2014/main" id="{A85BD2FE-0D1C-5BD8-A3CA-ECCD0631AE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13477" r="28625" b="17520"/>
          <a:stretch/>
        </p:blipFill>
        <p:spPr>
          <a:xfrm>
            <a:off x="3387539" y="4573743"/>
            <a:ext cx="2834104" cy="215660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34838E1F-17EA-50F1-BBB6-F251CD3ED7CC}"/>
              </a:ext>
            </a:extLst>
          </p:cNvPr>
          <p:cNvSpPr txBox="1"/>
          <p:nvPr/>
        </p:nvSpPr>
        <p:spPr>
          <a:xfrm>
            <a:off x="266010" y="2659864"/>
            <a:ext cx="2782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Paas Assortiment eitjes &amp; haasjes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DDBC21A7-5CD1-E477-DE77-E4DC225A72BA}"/>
              </a:ext>
            </a:extLst>
          </p:cNvPr>
          <p:cNvSpPr txBox="1"/>
          <p:nvPr/>
        </p:nvSpPr>
        <p:spPr>
          <a:xfrm>
            <a:off x="266010" y="4915795"/>
            <a:ext cx="2718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/>
              <a:t>Platte haasjes massief gemengd 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6623CE63-F1F3-4927-7790-B8693F93A7F1}"/>
              </a:ext>
            </a:extLst>
          </p:cNvPr>
          <p:cNvSpPr txBox="1"/>
          <p:nvPr/>
        </p:nvSpPr>
        <p:spPr>
          <a:xfrm>
            <a:off x="266010" y="225041"/>
            <a:ext cx="96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BAKJE 1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7D7A821-6F7D-B1AE-1C33-B8D7A670C48C}"/>
              </a:ext>
            </a:extLst>
          </p:cNvPr>
          <p:cNvSpPr txBox="1"/>
          <p:nvPr/>
        </p:nvSpPr>
        <p:spPr>
          <a:xfrm>
            <a:off x="266032" y="2376541"/>
            <a:ext cx="96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BAKJE 2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55A1B41-357D-EA56-D798-16D58B95C4C2}"/>
              </a:ext>
            </a:extLst>
          </p:cNvPr>
          <p:cNvSpPr txBox="1"/>
          <p:nvPr/>
        </p:nvSpPr>
        <p:spPr>
          <a:xfrm>
            <a:off x="275855" y="4639817"/>
            <a:ext cx="96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BAKJE 3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93A8F77E-78BB-6137-DB64-E4F61395E9FC}"/>
              </a:ext>
            </a:extLst>
          </p:cNvPr>
          <p:cNvSpPr txBox="1"/>
          <p:nvPr/>
        </p:nvSpPr>
        <p:spPr>
          <a:xfrm>
            <a:off x="6971365" y="3580047"/>
            <a:ext cx="51335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 dirty="0"/>
              <a:t>Ingrediënten: suiker, cacaoboter, 9,3% HAZELNOOT, volle </a:t>
            </a:r>
            <a:r>
              <a:rPr lang="nl-NL" sz="1000" dirty="0" err="1"/>
              <a:t>MELKpoeder</a:t>
            </a:r>
            <a:r>
              <a:rPr lang="nl-NL" sz="1000" dirty="0"/>
              <a:t>, cacaomassa,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 dirty="0" err="1"/>
              <a:t>palmvet</a:t>
            </a:r>
            <a:r>
              <a:rPr lang="nl-NL" sz="1000" dirty="0"/>
              <a:t>, kokosvet, magere cacaopoeder, </a:t>
            </a:r>
            <a:r>
              <a:rPr lang="nl-NL" sz="1000" dirty="0" err="1"/>
              <a:t>weipoeder</a:t>
            </a:r>
            <a:r>
              <a:rPr lang="nl-NL" sz="1000" dirty="0"/>
              <a:t> (MELK), </a:t>
            </a:r>
            <a:r>
              <a:rPr lang="nl-NL" sz="1000" dirty="0" err="1"/>
              <a:t>MELKsuiker</a:t>
            </a:r>
            <a:r>
              <a:rPr lang="nl-NL" sz="1000" dirty="0"/>
              <a:t>, emulgator: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 dirty="0" err="1"/>
              <a:t>SOJAlecithine</a:t>
            </a:r>
            <a:r>
              <a:rPr lang="nl-NL" sz="1000" dirty="0"/>
              <a:t>, magere </a:t>
            </a:r>
            <a:r>
              <a:rPr lang="nl-NL" sz="1000" dirty="0" err="1"/>
              <a:t>MELKpoeder</a:t>
            </a:r>
            <a:r>
              <a:rPr lang="nl-NL" sz="1000" dirty="0"/>
              <a:t>, natuurlijk vanillearoma, aroma, paprika-olie,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 dirty="0"/>
              <a:t>kleurstoffen: E160c; E120, </a:t>
            </a:r>
            <a:r>
              <a:rPr lang="nl-NL" sz="1000" dirty="0" err="1"/>
              <a:t>spirulina</a:t>
            </a:r>
            <a:r>
              <a:rPr lang="nl-NL" sz="1000" dirty="0"/>
              <a:t>-extract, </a:t>
            </a:r>
            <a:r>
              <a:rPr lang="nl-NL" sz="1000" dirty="0" err="1"/>
              <a:t>trehalose</a:t>
            </a:r>
            <a:r>
              <a:rPr lang="nl-NL" sz="1000" dirty="0"/>
              <a:t> </a:t>
            </a:r>
            <a:r>
              <a:rPr lang="nl-NL" sz="1000" dirty="0" err="1"/>
              <a:t>dihydraat</a:t>
            </a:r>
            <a:r>
              <a:rPr lang="nl-NL" sz="1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 dirty="0"/>
              <a:t>conserveermiddel: E200. Kan sporen van gluten, ei, pinda en noten bevatten.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 dirty="0"/>
              <a:t>Pure chocolade bevat ten minste 48% cacaobestanddelen.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 dirty="0"/>
              <a:t>Melkchocolade bevat ten minste 33% cacaobestanddelen.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 dirty="0"/>
              <a:t>Witte chocolade bevat ten minste 26% cacaobestanddelen.</a:t>
            </a:r>
          </a:p>
          <a:p>
            <a:r>
              <a:rPr lang="nl-NL" sz="1000" dirty="0"/>
              <a:t> </a:t>
            </a:r>
          </a:p>
          <a:p>
            <a:r>
              <a:rPr lang="nl-NL" sz="1000" dirty="0"/>
              <a:t>Gewicht per bakje: 175.00 gram </a:t>
            </a:r>
          </a:p>
        </p:txBody>
      </p:sp>
      <p:pic>
        <p:nvPicPr>
          <p:cNvPr id="2050" name="Picture 2" descr="AH Pollemans | Etten-Leur">
            <a:extLst>
              <a:ext uri="{FF2B5EF4-FFF2-40B4-BE49-F238E27FC236}">
                <a16:creationId xmlns:a16="http://schemas.microsoft.com/office/drawing/2014/main" id="{36372D11-932F-D99A-55E1-36B589A6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33741"/>
            <a:ext cx="106680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C Etten-Leur">
            <a:extLst>
              <a:ext uri="{FF2B5EF4-FFF2-40B4-BE49-F238E27FC236}">
                <a16:creationId xmlns:a16="http://schemas.microsoft.com/office/drawing/2014/main" id="{8BB1D135-39AE-824E-89AD-BF8A20778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608868"/>
            <a:ext cx="914400" cy="115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0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ep 18">
            <a:extLst>
              <a:ext uri="{FF2B5EF4-FFF2-40B4-BE49-F238E27FC236}">
                <a16:creationId xmlns:a16="http://schemas.microsoft.com/office/drawing/2014/main" id="{6CA03950-5FA3-F03D-4442-F9B580AB3EC2}"/>
              </a:ext>
            </a:extLst>
          </p:cNvPr>
          <p:cNvGrpSpPr/>
          <p:nvPr/>
        </p:nvGrpSpPr>
        <p:grpSpPr>
          <a:xfrm>
            <a:off x="7733115" y="230154"/>
            <a:ext cx="3697820" cy="1330522"/>
            <a:chOff x="1191634" y="1426537"/>
            <a:chExt cx="4425211" cy="1943195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A6368D2-00D8-D4C2-1166-C29E06545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" t="14225" r="30220" b="18260"/>
            <a:stretch/>
          </p:blipFill>
          <p:spPr bwMode="auto">
            <a:xfrm>
              <a:off x="1287839" y="1659586"/>
              <a:ext cx="1139061" cy="105144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09ACB7AA-C178-D073-E5A4-2A862F4DE89D}"/>
                </a:ext>
              </a:extLst>
            </p:cNvPr>
            <p:cNvSpPr txBox="1"/>
            <p:nvPr/>
          </p:nvSpPr>
          <p:spPr>
            <a:xfrm>
              <a:off x="1191634" y="2785381"/>
              <a:ext cx="1170563" cy="584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dirty="0"/>
                <a:t>Eitjes massief </a:t>
              </a:r>
            </a:p>
            <a:p>
              <a:pPr algn="ctr"/>
              <a:r>
                <a:rPr lang="nl-NL" sz="1000" dirty="0"/>
                <a:t>gemengd</a:t>
              </a:r>
            </a:p>
          </p:txBody>
        </p:sp>
        <p:pic>
          <p:nvPicPr>
            <p:cNvPr id="9" name="Afbeelding 8" descr="Afbeelding met voedsel, Snack, doos, container&#10;&#10;Automatisch gegenereerde beschrijving">
              <a:extLst>
                <a:ext uri="{FF2B5EF4-FFF2-40B4-BE49-F238E27FC236}">
                  <a16:creationId xmlns:a16="http://schemas.microsoft.com/office/drawing/2014/main" id="{DE33756B-250C-0B64-C139-403D79944E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6" t="21349" r="28591" b="20225"/>
            <a:stretch/>
          </p:blipFill>
          <p:spPr>
            <a:xfrm>
              <a:off x="2815543" y="1659585"/>
              <a:ext cx="1139061" cy="1051441"/>
            </a:xfrm>
            <a:prstGeom prst="rect">
              <a:avLst/>
            </a:prstGeom>
          </p:spPr>
        </p:pic>
        <p:pic>
          <p:nvPicPr>
            <p:cNvPr id="11" name="Afbeelding 10" descr="Afbeelding met voedsel, snoep, banketbakkerij, Snack&#10;&#10;Automatisch gegenereerde beschrijving">
              <a:extLst>
                <a:ext uri="{FF2B5EF4-FFF2-40B4-BE49-F238E27FC236}">
                  <a16:creationId xmlns:a16="http://schemas.microsoft.com/office/drawing/2014/main" id="{924F870C-7039-0259-5DDB-0DB23654E1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1" t="13477" r="28625" b="17520"/>
            <a:stretch/>
          </p:blipFill>
          <p:spPr>
            <a:xfrm>
              <a:off x="4343247" y="1687775"/>
              <a:ext cx="1132204" cy="1051441"/>
            </a:xfrm>
            <a:prstGeom prst="rect">
              <a:avLst/>
            </a:prstGeom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0811C962-F399-1E50-877C-8CEC92EAE845}"/>
                </a:ext>
              </a:extLst>
            </p:cNvPr>
            <p:cNvSpPr txBox="1"/>
            <p:nvPr/>
          </p:nvSpPr>
          <p:spPr>
            <a:xfrm>
              <a:off x="2792603" y="2785382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/>
                <a:t>Paas Assortiment </a:t>
              </a:r>
            </a:p>
            <a:p>
              <a:pPr algn="ctr"/>
              <a:r>
                <a:rPr lang="nl-NL" sz="1000" dirty="0"/>
                <a:t>eitjes &amp; haasjes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9192269A-1A6C-670D-EC4A-A138221D3F2A}"/>
                </a:ext>
              </a:extLst>
            </p:cNvPr>
            <p:cNvSpPr txBox="1"/>
            <p:nvPr/>
          </p:nvSpPr>
          <p:spPr>
            <a:xfrm>
              <a:off x="4430302" y="2763497"/>
              <a:ext cx="1186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dirty="0"/>
                <a:t>Platte haasjes </a:t>
              </a:r>
            </a:p>
            <a:p>
              <a:pPr algn="ctr"/>
              <a:r>
                <a:rPr lang="nl-NL" sz="1000" dirty="0"/>
                <a:t>massief gemengd 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46A740C5-A4D3-6F4C-7693-B8AF9911E6DA}"/>
                </a:ext>
              </a:extLst>
            </p:cNvPr>
            <p:cNvSpPr txBox="1"/>
            <p:nvPr/>
          </p:nvSpPr>
          <p:spPr>
            <a:xfrm>
              <a:off x="1526188" y="1426537"/>
              <a:ext cx="6623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100" dirty="0"/>
                <a:t>BAKJE 1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FAA71696-0D11-3BD1-C59F-80987A91B146}"/>
                </a:ext>
              </a:extLst>
            </p:cNvPr>
            <p:cNvSpPr txBox="1"/>
            <p:nvPr/>
          </p:nvSpPr>
          <p:spPr>
            <a:xfrm>
              <a:off x="3065791" y="1428973"/>
              <a:ext cx="6623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100" dirty="0"/>
                <a:t>BAKJE 2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E773C23C-3FA5-52E6-0E2A-6F8C584AA175}"/>
                </a:ext>
              </a:extLst>
            </p:cNvPr>
            <p:cNvSpPr txBox="1"/>
            <p:nvPr/>
          </p:nvSpPr>
          <p:spPr>
            <a:xfrm>
              <a:off x="4605394" y="1464412"/>
              <a:ext cx="6623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100" dirty="0"/>
                <a:t>BAKJE 3</a:t>
              </a:r>
            </a:p>
          </p:txBody>
        </p:sp>
      </p:grpSp>
      <p:sp>
        <p:nvSpPr>
          <p:cNvPr id="20" name="Tekstvak 2">
            <a:extLst>
              <a:ext uri="{FF2B5EF4-FFF2-40B4-BE49-F238E27FC236}">
                <a16:creationId xmlns:a16="http://schemas.microsoft.com/office/drawing/2014/main" id="{483D2BE4-1EC4-168B-1414-73EB3472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177" y="40588"/>
            <a:ext cx="4588857" cy="1280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Bestelformulier</a:t>
            </a:r>
            <a:endParaRPr lang="nl-NL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Naam : ……………………………………………………………………………………………..</a:t>
            </a:r>
            <a:br>
              <a:rPr lang="nl-N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  : …………………………………………..</a:t>
            </a:r>
          </a:p>
        </p:txBody>
      </p:sp>
      <p:graphicFrame>
        <p:nvGraphicFramePr>
          <p:cNvPr id="21" name="Tabel 20">
            <a:extLst>
              <a:ext uri="{FF2B5EF4-FFF2-40B4-BE49-F238E27FC236}">
                <a16:creationId xmlns:a16="http://schemas.microsoft.com/office/drawing/2014/main" id="{67A6AEB0-C244-DF8D-B33C-6FEE72527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949451"/>
              </p:ext>
            </p:extLst>
          </p:nvPr>
        </p:nvGraphicFramePr>
        <p:xfrm>
          <a:off x="765569" y="1719435"/>
          <a:ext cx="10869704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471">
                  <a:extLst>
                    <a:ext uri="{9D8B030D-6E8A-4147-A177-3AD203B41FA5}">
                      <a16:colId xmlns:a16="http://schemas.microsoft.com/office/drawing/2014/main" val="2230333467"/>
                    </a:ext>
                  </a:extLst>
                </a:gridCol>
                <a:gridCol w="2321500">
                  <a:extLst>
                    <a:ext uri="{9D8B030D-6E8A-4147-A177-3AD203B41FA5}">
                      <a16:colId xmlns:a16="http://schemas.microsoft.com/office/drawing/2014/main" val="3829538577"/>
                    </a:ext>
                  </a:extLst>
                </a:gridCol>
                <a:gridCol w="4248730">
                  <a:extLst>
                    <a:ext uri="{9D8B030D-6E8A-4147-A177-3AD203B41FA5}">
                      <a16:colId xmlns:a16="http://schemas.microsoft.com/office/drawing/2014/main" val="4176270801"/>
                    </a:ext>
                  </a:extLst>
                </a:gridCol>
                <a:gridCol w="629265">
                  <a:extLst>
                    <a:ext uri="{9D8B030D-6E8A-4147-A177-3AD203B41FA5}">
                      <a16:colId xmlns:a16="http://schemas.microsoft.com/office/drawing/2014/main" val="942771444"/>
                    </a:ext>
                  </a:extLst>
                </a:gridCol>
                <a:gridCol w="639097">
                  <a:extLst>
                    <a:ext uri="{9D8B030D-6E8A-4147-A177-3AD203B41FA5}">
                      <a16:colId xmlns:a16="http://schemas.microsoft.com/office/drawing/2014/main" val="2565683270"/>
                    </a:ext>
                  </a:extLst>
                </a:gridCol>
                <a:gridCol w="608195">
                  <a:extLst>
                    <a:ext uri="{9D8B030D-6E8A-4147-A177-3AD203B41FA5}">
                      <a16:colId xmlns:a16="http://schemas.microsoft.com/office/drawing/2014/main" val="1907508389"/>
                    </a:ext>
                  </a:extLst>
                </a:gridCol>
                <a:gridCol w="1164796">
                  <a:extLst>
                    <a:ext uri="{9D8B030D-6E8A-4147-A177-3AD203B41FA5}">
                      <a16:colId xmlns:a16="http://schemas.microsoft.com/office/drawing/2014/main" val="816193685"/>
                    </a:ext>
                  </a:extLst>
                </a:gridCol>
                <a:gridCol w="941650">
                  <a:extLst>
                    <a:ext uri="{9D8B030D-6E8A-4147-A177-3AD203B41FA5}">
                      <a16:colId xmlns:a16="http://schemas.microsoft.com/office/drawing/2014/main" val="10171045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900" dirty="0"/>
                        <a:t>Naam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900" dirty="0"/>
                        <a:t>Straatnaam + </a:t>
                      </a:r>
                      <a:r>
                        <a:rPr lang="nl-NL" sz="900" dirty="0" err="1"/>
                        <a:t>huismummer</a:t>
                      </a:r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/>
                        <a:t>Bakje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/>
                        <a:t>Bakje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/>
                        <a:t>Bakje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/>
                        <a:t>Totaal Aantal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/>
                        <a:t>Totaal Bedrag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24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48644"/>
                  </a:ext>
                </a:extLst>
              </a:tr>
              <a:tr h="206181">
                <a:tc>
                  <a:txBody>
                    <a:bodyPr/>
                    <a:lstStyle/>
                    <a:p>
                      <a:r>
                        <a:rPr lang="nl-NL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962158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636319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307134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33892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174742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51724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625051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35490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19584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062189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25867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963709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891073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178692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022590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243417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545210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422870"/>
                  </a:ext>
                </a:extLst>
              </a:tr>
              <a:tr h="203583">
                <a:tc>
                  <a:txBody>
                    <a:bodyPr/>
                    <a:lstStyle/>
                    <a:p>
                      <a:r>
                        <a:rPr lang="nl-NL" sz="9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977621"/>
                  </a:ext>
                </a:extLst>
              </a:tr>
            </a:tbl>
          </a:graphicData>
        </a:graphic>
      </p:graphicFrame>
      <p:grpSp>
        <p:nvGrpSpPr>
          <p:cNvPr id="24" name="Groep 23">
            <a:extLst>
              <a:ext uri="{FF2B5EF4-FFF2-40B4-BE49-F238E27FC236}">
                <a16:creationId xmlns:a16="http://schemas.microsoft.com/office/drawing/2014/main" id="{F66D4270-017F-332F-7E46-E4D0FC9920FA}"/>
              </a:ext>
            </a:extLst>
          </p:cNvPr>
          <p:cNvGrpSpPr/>
          <p:nvPr/>
        </p:nvGrpSpPr>
        <p:grpSpPr>
          <a:xfrm>
            <a:off x="761065" y="40588"/>
            <a:ext cx="1951434" cy="1586340"/>
            <a:chOff x="4767342" y="194656"/>
            <a:chExt cx="1951434" cy="1586340"/>
          </a:xfrm>
        </p:grpSpPr>
        <p:pic>
          <p:nvPicPr>
            <p:cNvPr id="1026" name="Picture 2" descr="Paashaas met groot bord 336988 Vectorkunst bij Vecteezy">
              <a:extLst>
                <a:ext uri="{FF2B5EF4-FFF2-40B4-BE49-F238E27FC236}">
                  <a16:creationId xmlns:a16="http://schemas.microsoft.com/office/drawing/2014/main" id="{0C19C69E-25B7-6785-61CC-CCA5F25F3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342" y="194656"/>
              <a:ext cx="1951434" cy="1556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3B60B8A-B4DF-A85D-9E38-7B5D21461EA8}"/>
                </a:ext>
              </a:extLst>
            </p:cNvPr>
            <p:cNvSpPr/>
            <p:nvPr/>
          </p:nvSpPr>
          <p:spPr>
            <a:xfrm>
              <a:off x="4876800" y="1022555"/>
              <a:ext cx="1769806" cy="685886"/>
            </a:xfrm>
            <a:prstGeom prst="rect">
              <a:avLst/>
            </a:prstGeom>
            <a:solidFill>
              <a:srgbClr val="FDBA14"/>
            </a:solidFill>
            <a:ln>
              <a:solidFill>
                <a:srgbClr val="FDBA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862E193D-C71B-BEB3-BC7E-B1CC27EFEAD1}"/>
                </a:ext>
              </a:extLst>
            </p:cNvPr>
            <p:cNvSpPr txBox="1"/>
            <p:nvPr/>
          </p:nvSpPr>
          <p:spPr>
            <a:xfrm>
              <a:off x="4900442" y="949999"/>
              <a:ext cx="1746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PAAS</a:t>
              </a:r>
            </a:p>
            <a:p>
              <a:pPr algn="ctr"/>
              <a:r>
                <a:rPr lang="nl-NL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VERENIGINGS</a:t>
              </a:r>
            </a:p>
            <a:p>
              <a:pPr algn="ctr"/>
              <a:r>
                <a:rPr lang="nl-NL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ACTIE</a:t>
              </a:r>
            </a:p>
          </p:txBody>
        </p:sp>
      </p:grp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73A8815D-9874-EAD5-8F2A-97A9B787E96D}"/>
              </a:ext>
            </a:extLst>
          </p:cNvPr>
          <p:cNvCxnSpPr>
            <a:cxnSpLocks/>
          </p:cNvCxnSpPr>
          <p:nvPr/>
        </p:nvCxnSpPr>
        <p:spPr>
          <a:xfrm>
            <a:off x="9529384" y="1720598"/>
            <a:ext cx="0" cy="5018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0E60239-442C-C0C1-83E1-C7BDC383482D}"/>
              </a:ext>
            </a:extLst>
          </p:cNvPr>
          <p:cNvCxnSpPr/>
          <p:nvPr/>
        </p:nvCxnSpPr>
        <p:spPr>
          <a:xfrm>
            <a:off x="7652672" y="6516860"/>
            <a:ext cx="0" cy="212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4" name="Rechte verbindingslijn 1023">
            <a:extLst>
              <a:ext uri="{FF2B5EF4-FFF2-40B4-BE49-F238E27FC236}">
                <a16:creationId xmlns:a16="http://schemas.microsoft.com/office/drawing/2014/main" id="{E3E87F5C-D513-F0B1-595E-E3525E6D46CD}"/>
              </a:ext>
            </a:extLst>
          </p:cNvPr>
          <p:cNvCxnSpPr/>
          <p:nvPr/>
        </p:nvCxnSpPr>
        <p:spPr>
          <a:xfrm>
            <a:off x="8283678" y="6505287"/>
            <a:ext cx="0" cy="212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5" name="Rechte verbindingslijn 1024">
            <a:extLst>
              <a:ext uri="{FF2B5EF4-FFF2-40B4-BE49-F238E27FC236}">
                <a16:creationId xmlns:a16="http://schemas.microsoft.com/office/drawing/2014/main" id="{5E269143-CB93-3BC9-837C-D3121A1C307A}"/>
              </a:ext>
            </a:extLst>
          </p:cNvPr>
          <p:cNvCxnSpPr/>
          <p:nvPr/>
        </p:nvCxnSpPr>
        <p:spPr>
          <a:xfrm>
            <a:off x="8922467" y="6524951"/>
            <a:ext cx="0" cy="212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7" name="Rechte verbindingslijn 1026">
            <a:extLst>
              <a:ext uri="{FF2B5EF4-FFF2-40B4-BE49-F238E27FC236}">
                <a16:creationId xmlns:a16="http://schemas.microsoft.com/office/drawing/2014/main" id="{86308384-260F-52A7-A6CB-09FF3E4C8C6F}"/>
              </a:ext>
            </a:extLst>
          </p:cNvPr>
          <p:cNvCxnSpPr/>
          <p:nvPr/>
        </p:nvCxnSpPr>
        <p:spPr>
          <a:xfrm>
            <a:off x="10691967" y="6505287"/>
            <a:ext cx="0" cy="212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8" name="Rechte verbindingslijn 1027">
            <a:extLst>
              <a:ext uri="{FF2B5EF4-FFF2-40B4-BE49-F238E27FC236}">
                <a16:creationId xmlns:a16="http://schemas.microsoft.com/office/drawing/2014/main" id="{1225B44A-E7AC-59F3-E9CF-CBDB7E52CCE5}"/>
              </a:ext>
            </a:extLst>
          </p:cNvPr>
          <p:cNvCxnSpPr/>
          <p:nvPr/>
        </p:nvCxnSpPr>
        <p:spPr>
          <a:xfrm>
            <a:off x="11636478" y="6495455"/>
            <a:ext cx="0" cy="212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Tekstvak 1028">
            <a:extLst>
              <a:ext uri="{FF2B5EF4-FFF2-40B4-BE49-F238E27FC236}">
                <a16:creationId xmlns:a16="http://schemas.microsoft.com/office/drawing/2014/main" id="{274E7C73-1E2A-D60F-1410-16E60CD8F941}"/>
              </a:ext>
            </a:extLst>
          </p:cNvPr>
          <p:cNvSpPr txBox="1"/>
          <p:nvPr/>
        </p:nvSpPr>
        <p:spPr>
          <a:xfrm>
            <a:off x="7147450" y="6524951"/>
            <a:ext cx="529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Totaal</a:t>
            </a:r>
          </a:p>
        </p:txBody>
      </p:sp>
    </p:spTree>
    <p:extLst>
      <p:ext uri="{BB962C8B-B14F-4D97-AF65-F5344CB8AC3E}">
        <p14:creationId xmlns:p14="http://schemas.microsoft.com/office/powerpoint/2010/main" val="31250707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187</Words>
  <Application>Microsoft Office PowerPoint</Application>
  <PresentationFormat>Breedbeeld</PresentationFormat>
  <Paragraphs>62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Comic Sans MS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Marcel de Roon</dc:creator>
  <cp:lastModifiedBy>Natascha de Roon</cp:lastModifiedBy>
  <cp:revision>2</cp:revision>
  <cp:lastPrinted>2024-02-11T16:23:04Z</cp:lastPrinted>
  <dcterms:created xsi:type="dcterms:W3CDTF">2024-02-11T15:28:33Z</dcterms:created>
  <dcterms:modified xsi:type="dcterms:W3CDTF">2024-02-13T11:36:03Z</dcterms:modified>
</cp:coreProperties>
</file>